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Montserrat" panose="020F0502020204030204" pitchFamily="2" charset="0"/>
      <p:regular r:id="rId17"/>
      <p:bold r:id="rId18"/>
      <p:italic r:id="rId19"/>
      <p:boldItalic r:id="rId20"/>
    </p:embeddedFont>
    <p:embeddedFont>
      <p:font typeface="Montserrat Bold" panose="020B0604020202020204" charset="0"/>
      <p:regular r:id="rId21"/>
      <p:bold r:id="rId22"/>
    </p:embeddedFont>
    <p:embeddedFont>
      <p:font typeface="Montserrat Medium" panose="020F0502020204030204" pitchFamily="2" charset="0"/>
      <p:regular r:id="rId23"/>
      <p:italic r:id="rId24"/>
    </p:embeddedFont>
    <p:embeddedFont>
      <p:font typeface="Montserrat Ultra-Bold" panose="020B0604020202020204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49.pn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43.svg"/><Relationship Id="rId10" Type="http://schemas.openxmlformats.org/officeDocument/2006/relationships/image" Target="../media/image9.png"/><Relationship Id="rId19" Type="http://schemas.openxmlformats.org/officeDocument/2006/relationships/image" Target="../media/image47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2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5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52472" y="1694907"/>
            <a:ext cx="10383056" cy="3716061"/>
          </a:xfrm>
          <a:custGeom>
            <a:avLst/>
            <a:gdLst/>
            <a:ahLst/>
            <a:cxnLst/>
            <a:rect l="l" t="t" r="r" b="b"/>
            <a:pathLst>
              <a:path w="10383056" h="3716061">
                <a:moveTo>
                  <a:pt x="0" y="0"/>
                </a:moveTo>
                <a:lnTo>
                  <a:pt x="10383056" y="0"/>
                </a:lnTo>
                <a:lnTo>
                  <a:pt x="10383056" y="3716060"/>
                </a:lnTo>
                <a:lnTo>
                  <a:pt x="0" y="371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941759" y="27169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1683361">
            <a:off x="15931713" y="2038493"/>
            <a:ext cx="5467976" cy="4699042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282776" y="96206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2362869">
            <a:off x="-2071910" y="-1058395"/>
            <a:ext cx="5616735" cy="4826881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362869">
            <a:off x="-1476605" y="-546805"/>
            <a:ext cx="4426125" cy="3803701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1683361">
            <a:off x="16511252" y="2536534"/>
            <a:ext cx="4308899" cy="3702960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7903450"/>
            <a:ext cx="18288000" cy="3086100"/>
            <a:chOff x="0" y="0"/>
            <a:chExt cx="4816593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BF9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975100" y="9293172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19" b="-1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0" y="7747328"/>
            <a:ext cx="18288000" cy="156123"/>
          </a:xfrm>
          <a:custGeom>
            <a:avLst/>
            <a:gdLst/>
            <a:ahLst/>
            <a:cxnLst/>
            <a:rect l="l" t="t" r="r" b="b"/>
            <a:pathLst>
              <a:path w="18288000" h="156123">
                <a:moveTo>
                  <a:pt x="0" y="0"/>
                </a:moveTo>
                <a:lnTo>
                  <a:pt x="18288000" y="0"/>
                </a:lnTo>
                <a:lnTo>
                  <a:pt x="18288000" y="156122"/>
                </a:lnTo>
                <a:lnTo>
                  <a:pt x="0" y="1561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13821734" y="9087006"/>
            <a:ext cx="1721604" cy="75000"/>
            <a:chOff x="0" y="0"/>
            <a:chExt cx="453427" cy="197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3427" cy="19753"/>
            </a:xfrm>
            <a:custGeom>
              <a:avLst/>
              <a:gdLst/>
              <a:ahLst/>
              <a:cxnLst/>
              <a:rect l="l" t="t" r="r" b="b"/>
              <a:pathLst>
                <a:path w="453427" h="19753">
                  <a:moveTo>
                    <a:pt x="0" y="0"/>
                  </a:moveTo>
                  <a:lnTo>
                    <a:pt x="453427" y="0"/>
                  </a:lnTo>
                  <a:lnTo>
                    <a:pt x="453427" y="19753"/>
                  </a:lnTo>
                  <a:lnTo>
                    <a:pt x="0" y="19753"/>
                  </a:lnTo>
                  <a:close/>
                </a:path>
              </a:pathLst>
            </a:custGeom>
            <a:solidFill>
              <a:srgbClr val="FF88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53427" cy="4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170509" y="8092284"/>
            <a:ext cx="2743034" cy="985913"/>
          </a:xfrm>
          <a:custGeom>
            <a:avLst/>
            <a:gdLst/>
            <a:ahLst/>
            <a:cxnLst/>
            <a:rect l="l" t="t" r="r" b="b"/>
            <a:pathLst>
              <a:path w="2743034" h="985913">
                <a:moveTo>
                  <a:pt x="0" y="0"/>
                </a:moveTo>
                <a:lnTo>
                  <a:pt x="2743034" y="0"/>
                </a:lnTo>
                <a:lnTo>
                  <a:pt x="2743034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3502" t="-23011" r="-106635" b="-2793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5457341" y="8130100"/>
            <a:ext cx="1497600" cy="985913"/>
          </a:xfrm>
          <a:custGeom>
            <a:avLst/>
            <a:gdLst/>
            <a:ahLst/>
            <a:cxnLst/>
            <a:rect l="l" t="t" r="r" b="b"/>
            <a:pathLst>
              <a:path w="1497600" h="985913">
                <a:moveTo>
                  <a:pt x="0" y="0"/>
                </a:moveTo>
                <a:lnTo>
                  <a:pt x="1497600" y="0"/>
                </a:lnTo>
                <a:lnTo>
                  <a:pt x="1497600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7183" t="-15270" r="-60872" b="-2870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625977" y="8092284"/>
            <a:ext cx="1192123" cy="985913"/>
          </a:xfrm>
          <a:custGeom>
            <a:avLst/>
            <a:gdLst/>
            <a:ahLst/>
            <a:cxnLst/>
            <a:rect l="l" t="t" r="r" b="b"/>
            <a:pathLst>
              <a:path w="1192123" h="985913">
                <a:moveTo>
                  <a:pt x="0" y="0"/>
                </a:moveTo>
                <a:lnTo>
                  <a:pt x="1192123" y="0"/>
                </a:lnTo>
                <a:lnTo>
                  <a:pt x="1192123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3672" t="-21721" r="-529945" b="-2805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567640" y="9116013"/>
            <a:ext cx="1497600" cy="985913"/>
          </a:xfrm>
          <a:custGeom>
            <a:avLst/>
            <a:gdLst/>
            <a:ahLst/>
            <a:cxnLst/>
            <a:rect l="l" t="t" r="r" b="b"/>
            <a:pathLst>
              <a:path w="1497600" h="985913">
                <a:moveTo>
                  <a:pt x="0" y="0"/>
                </a:moveTo>
                <a:lnTo>
                  <a:pt x="1497600" y="0"/>
                </a:lnTo>
                <a:lnTo>
                  <a:pt x="1497600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6333" t="-203635" r="-61721" b="-986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74136" y="9116013"/>
            <a:ext cx="1388383" cy="985913"/>
          </a:xfrm>
          <a:custGeom>
            <a:avLst/>
            <a:gdLst/>
            <a:ahLst/>
            <a:cxnLst/>
            <a:rect l="l" t="t" r="r" b="b"/>
            <a:pathLst>
              <a:path w="1388383" h="985913">
                <a:moveTo>
                  <a:pt x="0" y="0"/>
                </a:moveTo>
                <a:lnTo>
                  <a:pt x="1388383" y="0"/>
                </a:lnTo>
                <a:lnTo>
                  <a:pt x="1388383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1854" t="-213956" r="-440886" b="-883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2275359" y="9151764"/>
            <a:ext cx="3064473" cy="985913"/>
          </a:xfrm>
          <a:custGeom>
            <a:avLst/>
            <a:gdLst/>
            <a:ahLst/>
            <a:cxnLst/>
            <a:rect l="l" t="t" r="r" b="b"/>
            <a:pathLst>
              <a:path w="3064473" h="985913">
                <a:moveTo>
                  <a:pt x="0" y="0"/>
                </a:moveTo>
                <a:lnTo>
                  <a:pt x="3064473" y="0"/>
                </a:lnTo>
                <a:lnTo>
                  <a:pt x="3064473" y="985914"/>
                </a:lnTo>
                <a:lnTo>
                  <a:pt x="0" y="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4407" t="-199976" r="-83200" b="-1023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7087749" y="8202616"/>
            <a:ext cx="3916709" cy="759040"/>
          </a:xfrm>
          <a:custGeom>
            <a:avLst/>
            <a:gdLst/>
            <a:ahLst/>
            <a:cxnLst/>
            <a:rect l="l" t="t" r="r" b="b"/>
            <a:pathLst>
              <a:path w="3916709" h="759040">
                <a:moveTo>
                  <a:pt x="0" y="0"/>
                </a:moveTo>
                <a:lnTo>
                  <a:pt x="3916710" y="0"/>
                </a:lnTo>
                <a:lnTo>
                  <a:pt x="3916710" y="759039"/>
                </a:lnTo>
                <a:lnTo>
                  <a:pt x="0" y="759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794" t="-162776" r="-101408" b="-2597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107252" y="8202616"/>
            <a:ext cx="3057508" cy="759040"/>
          </a:xfrm>
          <a:custGeom>
            <a:avLst/>
            <a:gdLst/>
            <a:ahLst/>
            <a:cxnLst/>
            <a:rect l="l" t="t" r="r" b="b"/>
            <a:pathLst>
              <a:path w="3057508" h="759040">
                <a:moveTo>
                  <a:pt x="0" y="0"/>
                </a:moveTo>
                <a:lnTo>
                  <a:pt x="3057507" y="0"/>
                </a:lnTo>
                <a:lnTo>
                  <a:pt x="3057507" y="759039"/>
                </a:lnTo>
                <a:lnTo>
                  <a:pt x="0" y="759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6810" t="-154398" r="-31429" b="-2681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9651411" y="9151764"/>
            <a:ext cx="4539820" cy="985913"/>
          </a:xfrm>
          <a:custGeom>
            <a:avLst/>
            <a:gdLst/>
            <a:ahLst/>
            <a:cxnLst/>
            <a:rect l="l" t="t" r="r" b="b"/>
            <a:pathLst>
              <a:path w="4539820" h="985913">
                <a:moveTo>
                  <a:pt x="0" y="0"/>
                </a:moveTo>
                <a:lnTo>
                  <a:pt x="4539820" y="0"/>
                </a:lnTo>
                <a:lnTo>
                  <a:pt x="4539820" y="985914"/>
                </a:lnTo>
                <a:lnTo>
                  <a:pt x="0" y="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402" t="-291962" r="-19988" b="-103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293048" y="9151764"/>
            <a:ext cx="1984533" cy="985913"/>
          </a:xfrm>
          <a:custGeom>
            <a:avLst/>
            <a:gdLst/>
            <a:ahLst/>
            <a:cxnLst/>
            <a:rect l="l" t="t" r="r" b="b"/>
            <a:pathLst>
              <a:path w="1984533" h="985913">
                <a:moveTo>
                  <a:pt x="0" y="0"/>
                </a:moveTo>
                <a:lnTo>
                  <a:pt x="1984533" y="0"/>
                </a:lnTo>
                <a:lnTo>
                  <a:pt x="1984533" y="985914"/>
                </a:lnTo>
                <a:lnTo>
                  <a:pt x="0" y="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8309" t="-302315" r="-29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5861918" y="275562"/>
            <a:ext cx="12130733" cy="61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AC9A87"/>
                </a:solidFill>
                <a:latin typeface="Open Sans"/>
                <a:ea typeface="Open Sans"/>
                <a:cs typeface="Open Sans"/>
                <a:sym typeface="Open Sans"/>
              </a:rPr>
              <a:t>This project has received funding from the European Union’s Horizon Europe research and innovation program under the grant agreement No. 101235833. </a:t>
            </a:r>
          </a:p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AC9A87"/>
                </a:solidFill>
                <a:latin typeface="Open Sans"/>
                <a:ea typeface="Open Sans"/>
                <a:cs typeface="Open Sans"/>
                <a:sym typeface="Open Sans"/>
              </a:rPr>
              <a:t>Views and opinions expressed are those of the author(s) only and do not necessarily reflect those of the European Union or the European Research Executive Agency (REA).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AC9A87"/>
                </a:solidFill>
                <a:latin typeface="Open Sans"/>
                <a:ea typeface="Open Sans"/>
                <a:cs typeface="Open Sans"/>
                <a:sym typeface="Open Sans"/>
              </a:rPr>
              <a:t> Neither the European Union nor the granting authority can be held responsible for them.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612838" y="5978269"/>
            <a:ext cx="906232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4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Confined </a:t>
            </a:r>
            <a:r>
              <a:rPr lang="en-US" sz="3200" b="1" spc="4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Nanoreactors</a:t>
            </a:r>
            <a:r>
              <a:rPr lang="en-US" sz="3200" b="1" spc="4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for Environmental,</a:t>
            </a:r>
          </a:p>
          <a:p>
            <a:pPr algn="ctr">
              <a:lnSpc>
                <a:spcPts val="4480"/>
              </a:lnSpc>
            </a:pPr>
            <a:r>
              <a:rPr lang="en-US" sz="3200" b="1" spc="4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Medical &amp; Catalytic Applications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014795" y="8235129"/>
            <a:ext cx="2780824" cy="73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960"/>
              </a:lnSpc>
            </a:pPr>
            <a:r>
              <a:rPr lang="en-US" sz="1400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961"/>
              </a:lnSpc>
            </a:pPr>
            <a:r>
              <a:rPr lang="en-US" sz="1400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2453" y="2245878"/>
            <a:ext cx="5683517" cy="568351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15454" r="-346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09289" y="1401286"/>
            <a:ext cx="76331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Capacity building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2411" y="3278886"/>
            <a:ext cx="7489626" cy="477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31 early career researchers plus experienced researchers and technical staff involved in secondments</a:t>
            </a:r>
          </a:p>
          <a:p>
            <a:pPr algn="l">
              <a:lnSpc>
                <a:spcPts val="1400"/>
              </a:lnSpc>
            </a:pPr>
            <a:endParaRPr lang="en-US" sz="28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Five training modules, workshops, open days and joint supervision for PhD/postdoc students</a:t>
            </a:r>
          </a:p>
          <a:p>
            <a:pPr algn="l">
              <a:lnSpc>
                <a:spcPts val="1400"/>
              </a:lnSpc>
            </a:pPr>
            <a:endParaRPr lang="en-US" sz="28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Long-term knowledge transfer via secondments and joint IP/data frameworks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9289" y="2342506"/>
            <a:ext cx="763316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And mobility programs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87165" y="2035024"/>
            <a:ext cx="5749095" cy="57490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32941" r="-171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816516" y="3652176"/>
            <a:ext cx="7522518" cy="413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46" lvl="1" indent="-291473" algn="l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Open science:</a:t>
            </a:r>
            <a:r>
              <a:rPr lang="en-US" sz="27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data, training materials and publications on trusted repositories</a:t>
            </a:r>
          </a:p>
          <a:p>
            <a:pPr algn="l">
              <a:lnSpc>
                <a:spcPts val="1350"/>
              </a:lnSpc>
            </a:pPr>
            <a:endParaRPr lang="en-US" sz="27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946" lvl="1" indent="-291473" algn="l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Outreach:</a:t>
            </a:r>
            <a:r>
              <a:rPr lang="en-US" sz="27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workshops, stakeholder meetings, press releases, social media and open days</a:t>
            </a:r>
          </a:p>
          <a:p>
            <a:pPr algn="l">
              <a:lnSpc>
                <a:spcPts val="1350"/>
              </a:lnSpc>
            </a:pPr>
            <a:endParaRPr lang="en-US" sz="27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82946" lvl="1" indent="-291473" algn="l">
              <a:lnSpc>
                <a:spcPts val="3780"/>
              </a:lnSpc>
              <a:buFont typeface="Arial"/>
              <a:buChar char="•"/>
            </a:pPr>
            <a:r>
              <a:rPr lang="en-US" sz="27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Measurables:</a:t>
            </a:r>
            <a:r>
              <a:rPr lang="en-US" sz="27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website traffic, publications, conference presentations, workshops and pilot engagements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36385" y="1506061"/>
            <a:ext cx="965715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Communication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36385" y="2487771"/>
            <a:ext cx="965715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Dissemination and engagement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13370" y="461332"/>
            <a:ext cx="4061260" cy="1453511"/>
          </a:xfrm>
          <a:custGeom>
            <a:avLst/>
            <a:gdLst/>
            <a:ahLst/>
            <a:cxnLst/>
            <a:rect l="l" t="t" r="r" b="b"/>
            <a:pathLst>
              <a:path w="4061260" h="1453511">
                <a:moveTo>
                  <a:pt x="0" y="0"/>
                </a:moveTo>
                <a:lnTo>
                  <a:pt x="4061260" y="0"/>
                </a:lnTo>
                <a:lnTo>
                  <a:pt x="4061260" y="1453512"/>
                </a:lnTo>
                <a:lnTo>
                  <a:pt x="0" y="145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941759" y="304835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1683361">
            <a:off x="15931713" y="4815152"/>
            <a:ext cx="5467976" cy="4699042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282776" y="639319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2362869">
            <a:off x="-2071910" y="4372731"/>
            <a:ext cx="5616735" cy="4826881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362869">
            <a:off x="-1476605" y="4884322"/>
            <a:ext cx="4426125" cy="3803701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1683361">
            <a:off x="16511252" y="5313193"/>
            <a:ext cx="4308899" cy="3702960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7747328"/>
            <a:ext cx="18288000" cy="156123"/>
          </a:xfrm>
          <a:custGeom>
            <a:avLst/>
            <a:gdLst/>
            <a:ahLst/>
            <a:cxnLst/>
            <a:rect l="l" t="t" r="r" b="b"/>
            <a:pathLst>
              <a:path w="18288000" h="156123">
                <a:moveTo>
                  <a:pt x="0" y="0"/>
                </a:moveTo>
                <a:lnTo>
                  <a:pt x="18288000" y="0"/>
                </a:lnTo>
                <a:lnTo>
                  <a:pt x="18288000" y="156122"/>
                </a:lnTo>
                <a:lnTo>
                  <a:pt x="0" y="1561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7903450"/>
            <a:ext cx="18288000" cy="3086100"/>
            <a:chOff x="0" y="0"/>
            <a:chExt cx="4816593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BF9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75100" y="9293172"/>
            <a:ext cx="2979451" cy="662928"/>
            <a:chOff x="0" y="0"/>
            <a:chExt cx="4204309" cy="93545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19" b="-1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13821734" y="9087006"/>
            <a:ext cx="1721604" cy="75000"/>
            <a:chOff x="0" y="0"/>
            <a:chExt cx="453427" cy="197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3427" cy="19753"/>
            </a:xfrm>
            <a:custGeom>
              <a:avLst/>
              <a:gdLst/>
              <a:ahLst/>
              <a:cxnLst/>
              <a:rect l="l" t="t" r="r" b="b"/>
              <a:pathLst>
                <a:path w="453427" h="19753">
                  <a:moveTo>
                    <a:pt x="0" y="0"/>
                  </a:moveTo>
                  <a:lnTo>
                    <a:pt x="453427" y="0"/>
                  </a:lnTo>
                  <a:lnTo>
                    <a:pt x="453427" y="19753"/>
                  </a:lnTo>
                  <a:lnTo>
                    <a:pt x="0" y="19753"/>
                  </a:lnTo>
                  <a:close/>
                </a:path>
              </a:pathLst>
            </a:custGeom>
            <a:solidFill>
              <a:srgbClr val="FF88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53427" cy="4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170509" y="8092284"/>
            <a:ext cx="2743034" cy="985913"/>
          </a:xfrm>
          <a:custGeom>
            <a:avLst/>
            <a:gdLst/>
            <a:ahLst/>
            <a:cxnLst/>
            <a:rect l="l" t="t" r="r" b="b"/>
            <a:pathLst>
              <a:path w="2743034" h="985913">
                <a:moveTo>
                  <a:pt x="0" y="0"/>
                </a:moveTo>
                <a:lnTo>
                  <a:pt x="2743034" y="0"/>
                </a:lnTo>
                <a:lnTo>
                  <a:pt x="2743034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3502" t="-23011" r="-106635" b="-2793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5457341" y="8130100"/>
            <a:ext cx="1497600" cy="985913"/>
          </a:xfrm>
          <a:custGeom>
            <a:avLst/>
            <a:gdLst/>
            <a:ahLst/>
            <a:cxnLst/>
            <a:rect l="l" t="t" r="r" b="b"/>
            <a:pathLst>
              <a:path w="1497600" h="985913">
                <a:moveTo>
                  <a:pt x="0" y="0"/>
                </a:moveTo>
                <a:lnTo>
                  <a:pt x="1497600" y="0"/>
                </a:lnTo>
                <a:lnTo>
                  <a:pt x="1497600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7183" t="-15270" r="-60872" b="-2870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625977" y="8092284"/>
            <a:ext cx="1192123" cy="985913"/>
          </a:xfrm>
          <a:custGeom>
            <a:avLst/>
            <a:gdLst/>
            <a:ahLst/>
            <a:cxnLst/>
            <a:rect l="l" t="t" r="r" b="b"/>
            <a:pathLst>
              <a:path w="1192123" h="985913">
                <a:moveTo>
                  <a:pt x="0" y="0"/>
                </a:moveTo>
                <a:lnTo>
                  <a:pt x="1192123" y="0"/>
                </a:lnTo>
                <a:lnTo>
                  <a:pt x="1192123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3672" t="-21721" r="-529945" b="-2805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567640" y="9116013"/>
            <a:ext cx="1497600" cy="985913"/>
          </a:xfrm>
          <a:custGeom>
            <a:avLst/>
            <a:gdLst/>
            <a:ahLst/>
            <a:cxnLst/>
            <a:rect l="l" t="t" r="r" b="b"/>
            <a:pathLst>
              <a:path w="1497600" h="985913">
                <a:moveTo>
                  <a:pt x="0" y="0"/>
                </a:moveTo>
                <a:lnTo>
                  <a:pt x="1497600" y="0"/>
                </a:lnTo>
                <a:lnTo>
                  <a:pt x="1497600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6333" t="-203635" r="-61721" b="-986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74136" y="9116013"/>
            <a:ext cx="1388383" cy="985913"/>
          </a:xfrm>
          <a:custGeom>
            <a:avLst/>
            <a:gdLst/>
            <a:ahLst/>
            <a:cxnLst/>
            <a:rect l="l" t="t" r="r" b="b"/>
            <a:pathLst>
              <a:path w="1388383" h="985913">
                <a:moveTo>
                  <a:pt x="0" y="0"/>
                </a:moveTo>
                <a:lnTo>
                  <a:pt x="1388383" y="0"/>
                </a:lnTo>
                <a:lnTo>
                  <a:pt x="1388383" y="985913"/>
                </a:lnTo>
                <a:lnTo>
                  <a:pt x="0" y="985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1854" t="-213956" r="-440886" b="-883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2275359" y="9151764"/>
            <a:ext cx="3064473" cy="985913"/>
          </a:xfrm>
          <a:custGeom>
            <a:avLst/>
            <a:gdLst/>
            <a:ahLst/>
            <a:cxnLst/>
            <a:rect l="l" t="t" r="r" b="b"/>
            <a:pathLst>
              <a:path w="3064473" h="985913">
                <a:moveTo>
                  <a:pt x="0" y="0"/>
                </a:moveTo>
                <a:lnTo>
                  <a:pt x="3064473" y="0"/>
                </a:lnTo>
                <a:lnTo>
                  <a:pt x="3064473" y="985914"/>
                </a:lnTo>
                <a:lnTo>
                  <a:pt x="0" y="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4407" t="-199976" r="-83200" b="-1023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7087749" y="8202616"/>
            <a:ext cx="3916709" cy="759040"/>
          </a:xfrm>
          <a:custGeom>
            <a:avLst/>
            <a:gdLst/>
            <a:ahLst/>
            <a:cxnLst/>
            <a:rect l="l" t="t" r="r" b="b"/>
            <a:pathLst>
              <a:path w="3916709" h="759040">
                <a:moveTo>
                  <a:pt x="0" y="0"/>
                </a:moveTo>
                <a:lnTo>
                  <a:pt x="3916710" y="0"/>
                </a:lnTo>
                <a:lnTo>
                  <a:pt x="3916710" y="759039"/>
                </a:lnTo>
                <a:lnTo>
                  <a:pt x="0" y="759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794" t="-162776" r="-101408" b="-2597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107252" y="8202616"/>
            <a:ext cx="3057508" cy="759040"/>
          </a:xfrm>
          <a:custGeom>
            <a:avLst/>
            <a:gdLst/>
            <a:ahLst/>
            <a:cxnLst/>
            <a:rect l="l" t="t" r="r" b="b"/>
            <a:pathLst>
              <a:path w="3057508" h="759040">
                <a:moveTo>
                  <a:pt x="0" y="0"/>
                </a:moveTo>
                <a:lnTo>
                  <a:pt x="3057507" y="0"/>
                </a:lnTo>
                <a:lnTo>
                  <a:pt x="3057507" y="759039"/>
                </a:lnTo>
                <a:lnTo>
                  <a:pt x="0" y="759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6810" t="-154398" r="-31429" b="-2681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9651411" y="9151764"/>
            <a:ext cx="4539820" cy="985913"/>
          </a:xfrm>
          <a:custGeom>
            <a:avLst/>
            <a:gdLst/>
            <a:ahLst/>
            <a:cxnLst/>
            <a:rect l="l" t="t" r="r" b="b"/>
            <a:pathLst>
              <a:path w="4539820" h="985913">
                <a:moveTo>
                  <a:pt x="0" y="0"/>
                </a:moveTo>
                <a:lnTo>
                  <a:pt x="4539820" y="0"/>
                </a:lnTo>
                <a:lnTo>
                  <a:pt x="4539820" y="985914"/>
                </a:lnTo>
                <a:lnTo>
                  <a:pt x="0" y="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67402" t="-291962" r="-19988" b="-103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7293048" y="9151764"/>
            <a:ext cx="1984533" cy="985913"/>
          </a:xfrm>
          <a:custGeom>
            <a:avLst/>
            <a:gdLst/>
            <a:ahLst/>
            <a:cxnLst/>
            <a:rect l="l" t="t" r="r" b="b"/>
            <a:pathLst>
              <a:path w="1984533" h="985913">
                <a:moveTo>
                  <a:pt x="0" y="0"/>
                </a:moveTo>
                <a:lnTo>
                  <a:pt x="1984533" y="0"/>
                </a:lnTo>
                <a:lnTo>
                  <a:pt x="1984533" y="985914"/>
                </a:lnTo>
                <a:lnTo>
                  <a:pt x="0" y="98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8309" t="-302315" r="-2903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262458" y="461332"/>
            <a:ext cx="2537441" cy="2547354"/>
          </a:xfrm>
          <a:custGeom>
            <a:avLst/>
            <a:gdLst/>
            <a:ahLst/>
            <a:cxnLst/>
            <a:rect l="l" t="t" r="r" b="b"/>
            <a:pathLst>
              <a:path w="2537441" h="2547354">
                <a:moveTo>
                  <a:pt x="0" y="0"/>
                </a:moveTo>
                <a:lnTo>
                  <a:pt x="2537441" y="0"/>
                </a:lnTo>
                <a:lnTo>
                  <a:pt x="2537441" y="2547354"/>
                </a:lnTo>
                <a:lnTo>
                  <a:pt x="0" y="25473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003" t="-4789" r="-5003" b="-47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4225647" y="2316397"/>
            <a:ext cx="9836705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</a:t>
            </a:r>
            <a:r>
              <a:rPr lang="en-US" sz="8000" b="1">
                <a:solidFill>
                  <a:srgbClr val="FF8811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YOU</a:t>
            </a:r>
          </a:p>
          <a:p>
            <a:pPr algn="ctr">
              <a:lnSpc>
                <a:spcPts val="8000"/>
              </a:lnSpc>
            </a:pPr>
            <a:r>
              <a:rPr lang="en-US" sz="80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For your attention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15420" y="4553714"/>
            <a:ext cx="9657159" cy="61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392F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Presenter’s Name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315420" y="5166880"/>
            <a:ext cx="9657159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E871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✉</a:t>
            </a:r>
            <a:r>
              <a:rPr lang="en-US" sz="2799" b="1">
                <a:solidFill>
                  <a:srgbClr val="392F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presenter@email.com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100025" y="3199032"/>
            <a:ext cx="28623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2799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Subscribe</a:t>
            </a:r>
            <a:r>
              <a:rPr lang="en-US" sz="2799" b="1">
                <a:solidFill>
                  <a:srgbClr val="392F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 our Newsletter!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014795" y="8235129"/>
            <a:ext cx="2780824" cy="73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960"/>
              </a:lnSpc>
            </a:pPr>
            <a:r>
              <a:rPr lang="en-US" sz="1400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961"/>
              </a:lnSpc>
            </a:pPr>
            <a:r>
              <a:rPr lang="en-US" sz="1400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  <p:sp>
        <p:nvSpPr>
          <p:cNvPr id="42" name="Freeform 42"/>
          <p:cNvSpPr/>
          <p:nvPr/>
        </p:nvSpPr>
        <p:spPr>
          <a:xfrm>
            <a:off x="7674831" y="5998574"/>
            <a:ext cx="615311" cy="615311"/>
          </a:xfrm>
          <a:custGeom>
            <a:avLst/>
            <a:gdLst/>
            <a:ahLst/>
            <a:cxnLst/>
            <a:rect l="l" t="t" r="r" b="b"/>
            <a:pathLst>
              <a:path w="615311" h="615311">
                <a:moveTo>
                  <a:pt x="0" y="0"/>
                </a:moveTo>
                <a:lnTo>
                  <a:pt x="615311" y="0"/>
                </a:lnTo>
                <a:lnTo>
                  <a:pt x="615311" y="615311"/>
                </a:lnTo>
                <a:lnTo>
                  <a:pt x="0" y="6153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4049963" y="5998574"/>
            <a:ext cx="615311" cy="615311"/>
          </a:xfrm>
          <a:custGeom>
            <a:avLst/>
            <a:gdLst/>
            <a:ahLst/>
            <a:cxnLst/>
            <a:rect l="l" t="t" r="r" b="b"/>
            <a:pathLst>
              <a:path w="615311" h="615311">
                <a:moveTo>
                  <a:pt x="0" y="0"/>
                </a:moveTo>
                <a:lnTo>
                  <a:pt x="615311" y="0"/>
                </a:lnTo>
                <a:lnTo>
                  <a:pt x="615311" y="615311"/>
                </a:lnTo>
                <a:lnTo>
                  <a:pt x="0" y="6153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11222767" y="5987334"/>
            <a:ext cx="640118" cy="637790"/>
          </a:xfrm>
          <a:custGeom>
            <a:avLst/>
            <a:gdLst/>
            <a:ahLst/>
            <a:cxnLst/>
            <a:rect l="l" t="t" r="r" b="b"/>
            <a:pathLst>
              <a:path w="640118" h="637790">
                <a:moveTo>
                  <a:pt x="0" y="0"/>
                </a:moveTo>
                <a:lnTo>
                  <a:pt x="640117" y="0"/>
                </a:lnTo>
                <a:lnTo>
                  <a:pt x="640117" y="637790"/>
                </a:lnTo>
                <a:lnTo>
                  <a:pt x="0" y="6377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5691375" y="6823435"/>
            <a:ext cx="611087" cy="465137"/>
          </a:xfrm>
          <a:custGeom>
            <a:avLst/>
            <a:gdLst/>
            <a:ahLst/>
            <a:cxnLst/>
            <a:rect l="l" t="t" r="r" b="b"/>
            <a:pathLst>
              <a:path w="611087" h="465137">
                <a:moveTo>
                  <a:pt x="0" y="0"/>
                </a:moveTo>
                <a:lnTo>
                  <a:pt x="611087" y="0"/>
                </a:lnTo>
                <a:lnTo>
                  <a:pt x="611087" y="465137"/>
                </a:lnTo>
                <a:lnTo>
                  <a:pt x="0" y="4651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612" t="-19120" r="-2612" b="-19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12008520" y="6164003"/>
            <a:ext cx="2229517" cy="24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 EU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60584" y="6164003"/>
            <a:ext cx="2136876" cy="24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@nanoemcaprojecteu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448098" y="6913777"/>
            <a:ext cx="2229517" cy="24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 EU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823313" y="6164003"/>
            <a:ext cx="2229517" cy="24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5"/>
              </a:lnSpc>
            </a:pPr>
            <a:r>
              <a:rPr lang="en-US" sz="1446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 EU</a:t>
            </a:r>
          </a:p>
        </p:txBody>
      </p:sp>
      <p:sp>
        <p:nvSpPr>
          <p:cNvPr id="50" name="Freeform 50"/>
          <p:cNvSpPr/>
          <p:nvPr/>
        </p:nvSpPr>
        <p:spPr>
          <a:xfrm>
            <a:off x="9495044" y="6847088"/>
            <a:ext cx="611087" cy="417831"/>
          </a:xfrm>
          <a:custGeom>
            <a:avLst/>
            <a:gdLst/>
            <a:ahLst/>
            <a:cxnLst/>
            <a:rect l="l" t="t" r="r" b="b"/>
            <a:pathLst>
              <a:path w="611087" h="417831">
                <a:moveTo>
                  <a:pt x="0" y="0"/>
                </a:moveTo>
                <a:lnTo>
                  <a:pt x="611087" y="0"/>
                </a:lnTo>
                <a:lnTo>
                  <a:pt x="611087" y="417831"/>
                </a:lnTo>
                <a:lnTo>
                  <a:pt x="0" y="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51"/>
          <p:cNvSpPr txBox="1"/>
          <p:nvPr/>
        </p:nvSpPr>
        <p:spPr>
          <a:xfrm>
            <a:off x="10276574" y="6917256"/>
            <a:ext cx="2320052" cy="248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9"/>
              </a:lnSpc>
            </a:pPr>
            <a:r>
              <a:rPr lang="en-US" sz="1449" b="1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@NANOEMCAProjectEU</a:t>
            </a:r>
          </a:p>
        </p:txBody>
      </p:sp>
      <p:sp>
        <p:nvSpPr>
          <p:cNvPr id="52" name="Freeform 52"/>
          <p:cNvSpPr/>
          <p:nvPr/>
        </p:nvSpPr>
        <p:spPr>
          <a:xfrm>
            <a:off x="488101" y="461332"/>
            <a:ext cx="2569470" cy="2547354"/>
          </a:xfrm>
          <a:custGeom>
            <a:avLst/>
            <a:gdLst/>
            <a:ahLst/>
            <a:cxnLst/>
            <a:rect l="l" t="t" r="r" b="b"/>
            <a:pathLst>
              <a:path w="2569470" h="2547354">
                <a:moveTo>
                  <a:pt x="0" y="0"/>
                </a:moveTo>
                <a:lnTo>
                  <a:pt x="2569470" y="0"/>
                </a:lnTo>
                <a:lnTo>
                  <a:pt x="2569470" y="2547354"/>
                </a:lnTo>
                <a:lnTo>
                  <a:pt x="0" y="254735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6549" t="-7040" r="-6549" b="-70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TextBox 53"/>
          <p:cNvSpPr txBox="1"/>
          <p:nvPr/>
        </p:nvSpPr>
        <p:spPr>
          <a:xfrm>
            <a:off x="504116" y="3199032"/>
            <a:ext cx="253744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392F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Explore</a:t>
            </a:r>
            <a:r>
              <a:rPr lang="en-US" sz="2799" b="1" u="none" strike="noStrike">
                <a:solidFill>
                  <a:srgbClr val="392F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our</a:t>
            </a:r>
            <a:r>
              <a:rPr lang="en-US" sz="2799" u="none" strike="noStrike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Website!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2453" y="2245878"/>
            <a:ext cx="5683517" cy="568351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09289" y="1401286"/>
            <a:ext cx="76331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The problem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09289" y="3326421"/>
            <a:ext cx="6814013" cy="462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5" lvl="1" indent="-323857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Water and air contamination from metals, dyes and pharmaceuticals</a:t>
            </a:r>
          </a:p>
          <a:p>
            <a:pPr algn="l">
              <a:lnSpc>
                <a:spcPts val="1500"/>
              </a:lnSpc>
            </a:pPr>
            <a:endParaRPr lang="en-US" sz="30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715" lvl="1" indent="-323857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Food spoilage and limited shelf life for fresh products</a:t>
            </a:r>
          </a:p>
          <a:p>
            <a:pPr algn="l">
              <a:lnSpc>
                <a:spcPts val="1500"/>
              </a:lnSpc>
            </a:pPr>
            <a:endParaRPr lang="en-US" sz="30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715" lvl="1" indent="-323857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Need for faster, cheaper, more sensitive medical and environmental sensors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9289" y="2342506"/>
            <a:ext cx="763316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Identification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87165" y="2035024"/>
            <a:ext cx="5749095" cy="57490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t="-3404" r="-8171" b="-121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36385" y="3549833"/>
            <a:ext cx="7522518" cy="363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Develop a family of engineered, porous silica materials known as periodic mesoporous organosilicas (PMOs). </a:t>
            </a:r>
          </a:p>
          <a:p>
            <a:pPr algn="l">
              <a:lnSpc>
                <a:spcPts val="364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Highly regular, sponge-like framework whose internal walls can be custom-built with organic linkers and loaded with tiny metal species or enzymes.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36385" y="1506061"/>
            <a:ext cx="965715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Our solution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36385" y="2487771"/>
            <a:ext cx="965715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The NANOEMCA approach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45373" y="2245878"/>
            <a:ext cx="4080597" cy="6129426"/>
            <a:chOff x="0" y="0"/>
            <a:chExt cx="583566" cy="8765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83566" cy="876569"/>
            </a:xfrm>
            <a:custGeom>
              <a:avLst/>
              <a:gdLst/>
              <a:ahLst/>
              <a:cxnLst/>
              <a:rect l="l" t="t" r="r" b="b"/>
              <a:pathLst>
                <a:path w="583566" h="876569">
                  <a:moveTo>
                    <a:pt x="0" y="0"/>
                  </a:moveTo>
                  <a:lnTo>
                    <a:pt x="583566" y="0"/>
                  </a:lnTo>
                  <a:lnTo>
                    <a:pt x="583566" y="876569"/>
                  </a:lnTo>
                  <a:lnTo>
                    <a:pt x="0" y="876569"/>
                  </a:lnTo>
                  <a:close/>
                </a:path>
              </a:pathLst>
            </a:custGeom>
            <a:blipFill>
              <a:blip r:embed="rId8"/>
              <a:stretch>
                <a:fillRect l="-62727" r="-627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09289" y="1401286"/>
            <a:ext cx="76331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Our solution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09289" y="3335946"/>
            <a:ext cx="8599544" cy="4420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Water treatment: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cleaner, more selective adsorbents and photocatalysts that break down persistent pollutants under low-energy light</a:t>
            </a:r>
          </a:p>
          <a:p>
            <a:pPr algn="l">
              <a:lnSpc>
                <a:spcPts val="130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Food sector: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active packaging that slowly releases natural antimicrobials to extend shelf life</a:t>
            </a:r>
          </a:p>
          <a:p>
            <a:pPr algn="l">
              <a:lnSpc>
                <a:spcPts val="130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Sensing and health: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sensitive electrochemical or gas sensors for environmental and clinical monitoring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9289" y="2342506"/>
            <a:ext cx="763316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The routes PMOs open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87165" y="2035024"/>
            <a:ext cx="5749095" cy="57490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47626" t="-9481" r="-30656" b="-94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36385" y="3549833"/>
            <a:ext cx="7522518" cy="4096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First, we design the building blocks that become the backbone of the porous material, which are highly controllable.</a:t>
            </a:r>
          </a:p>
          <a:p>
            <a:pPr algn="l">
              <a:lnSpc>
                <a:spcPts val="364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We use four complementary ways to make the materials. Every material is checked with standard tools so we know exactly what it looks like and how it behaves.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36385" y="1506061"/>
            <a:ext cx="965715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Our methodology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36385" y="2487771"/>
            <a:ext cx="965715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How do we approach it?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42453" y="1506061"/>
            <a:ext cx="5683517" cy="6778438"/>
            <a:chOff x="0" y="0"/>
            <a:chExt cx="812800" cy="9693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969385"/>
            </a:xfrm>
            <a:custGeom>
              <a:avLst/>
              <a:gdLst/>
              <a:ahLst/>
              <a:cxnLst/>
              <a:rect l="l" t="t" r="r" b="b"/>
              <a:pathLst>
                <a:path w="812800" h="969385">
                  <a:moveTo>
                    <a:pt x="0" y="0"/>
                  </a:moveTo>
                  <a:lnTo>
                    <a:pt x="812800" y="0"/>
                  </a:lnTo>
                  <a:lnTo>
                    <a:pt x="812800" y="969385"/>
                  </a:lnTo>
                  <a:lnTo>
                    <a:pt x="0" y="969385"/>
                  </a:lnTo>
                  <a:close/>
                </a:path>
              </a:pathLst>
            </a:custGeom>
            <a:blipFill>
              <a:blip r:embed="rId8"/>
              <a:stretch>
                <a:fillRect l="-56141" r="-561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09289" y="1401286"/>
            <a:ext cx="76331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Our methodology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07163" y="3335946"/>
            <a:ext cx="7215734" cy="4948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Real wastewater mimic for anti pollutants and water treatment</a:t>
            </a:r>
          </a:p>
          <a:p>
            <a:pPr algn="l">
              <a:lnSpc>
                <a:spcPts val="1400"/>
              </a:lnSpc>
            </a:pPr>
            <a:endParaRPr lang="en-US" sz="28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Antimicrobial timed testing for food applications</a:t>
            </a:r>
          </a:p>
          <a:p>
            <a:pPr algn="l">
              <a:lnSpc>
                <a:spcPts val="1400"/>
              </a:lnSpc>
            </a:pPr>
            <a:endParaRPr lang="en-US" sz="28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Sensitivity, response time and stability for biosensors</a:t>
            </a:r>
          </a:p>
          <a:p>
            <a:pPr algn="l">
              <a:lnSpc>
                <a:spcPts val="1400"/>
              </a:lnSpc>
            </a:pPr>
            <a:endParaRPr lang="en-US" sz="28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4536" lvl="1" indent="-302268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Life Cycle Assessment and Life Cycle Costing to compare impacts and costs between methods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9289" y="2342506"/>
            <a:ext cx="763316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Testing the nanomaterials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6004951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7489499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7903869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87165" y="2035024"/>
            <a:ext cx="5749095" cy="57490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31836" t="-9411" r="-25307"/>
              </a:stretch>
            </a:blipFill>
            <a:ln w="5715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98768" y="8378631"/>
            <a:ext cx="219045" cy="254889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F88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65160" y="8378631"/>
            <a:ext cx="219045" cy="254889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CE34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765160" y="7952292"/>
            <a:ext cx="219045" cy="254889"/>
            <a:chOff x="0" y="0"/>
            <a:chExt cx="6985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58B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898768" y="7952292"/>
            <a:ext cx="219045" cy="254889"/>
            <a:chOff x="0" y="0"/>
            <a:chExt cx="6985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338A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136385" y="1506061"/>
            <a:ext cx="915161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Project consortium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36385" y="2516346"/>
            <a:ext cx="8496578" cy="53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NANOEMCA brings together leading academic labs and specialist SMEs to cover materials design, advanced characterisation, application testing and commercialization.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70213" y="8397490"/>
            <a:ext cx="1504712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Coodinator Country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136605" y="8397490"/>
            <a:ext cx="1410295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Universities &amp; HEIs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136605" y="7971151"/>
            <a:ext cx="1999655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Research &amp; Tech Institutes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70213" y="7971151"/>
            <a:ext cx="196607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SMEs &amp; Industry Partners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3624290" y="6646748"/>
            <a:ext cx="215691" cy="215691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8AF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6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8766210" y="7338376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7"/>
                </a:lnTo>
                <a:lnTo>
                  <a:pt x="0" y="1733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8766210" y="3542715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8766210" y="7653690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8766210" y="7969004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8766210" y="4185235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7"/>
                </a:lnTo>
                <a:lnTo>
                  <a:pt x="0" y="1733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8766210" y="4500549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8766210" y="4815863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8766210" y="5131177"/>
            <a:ext cx="172047" cy="173347"/>
          </a:xfrm>
          <a:custGeom>
            <a:avLst/>
            <a:gdLst/>
            <a:ahLst/>
            <a:cxnLst/>
            <a:rect l="l" t="t" r="r" b="b"/>
            <a:pathLst>
              <a:path w="172047" h="173347">
                <a:moveTo>
                  <a:pt x="0" y="0"/>
                </a:moveTo>
                <a:lnTo>
                  <a:pt x="172047" y="0"/>
                </a:lnTo>
                <a:lnTo>
                  <a:pt x="172047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8766210" y="5446491"/>
            <a:ext cx="172047" cy="173347"/>
          </a:xfrm>
          <a:custGeom>
            <a:avLst/>
            <a:gdLst/>
            <a:ahLst/>
            <a:cxnLst/>
            <a:rect l="l" t="t" r="r" b="b"/>
            <a:pathLst>
              <a:path w="172047" h="173347">
                <a:moveTo>
                  <a:pt x="0" y="0"/>
                </a:moveTo>
                <a:lnTo>
                  <a:pt x="172047" y="0"/>
                </a:lnTo>
                <a:lnTo>
                  <a:pt x="172047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8766210" y="6392434"/>
            <a:ext cx="172047" cy="173347"/>
          </a:xfrm>
          <a:custGeom>
            <a:avLst/>
            <a:gdLst/>
            <a:ahLst/>
            <a:cxnLst/>
            <a:rect l="l" t="t" r="r" b="b"/>
            <a:pathLst>
              <a:path w="172047" h="173347">
                <a:moveTo>
                  <a:pt x="0" y="0"/>
                </a:moveTo>
                <a:lnTo>
                  <a:pt x="172047" y="0"/>
                </a:lnTo>
                <a:lnTo>
                  <a:pt x="172047" y="173347"/>
                </a:lnTo>
                <a:lnTo>
                  <a:pt x="0" y="1733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8766210" y="5761805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8766210" y="6077120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7"/>
                </a:lnTo>
                <a:lnTo>
                  <a:pt x="0" y="17334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8766210" y="6707748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7"/>
                </a:lnTo>
                <a:lnTo>
                  <a:pt x="0" y="17334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8764910" y="7023062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7" y="0"/>
                </a:lnTo>
                <a:lnTo>
                  <a:pt x="173347" y="173347"/>
                </a:lnTo>
                <a:lnTo>
                  <a:pt x="0" y="17334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TextBox 60"/>
          <p:cNvSpPr txBox="1"/>
          <p:nvPr/>
        </p:nvSpPr>
        <p:spPr>
          <a:xfrm>
            <a:off x="9054954" y="3461065"/>
            <a:ext cx="5977037" cy="503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National Univeristy of Science &amp; Technology POLITEHNICA Bucharest </a:t>
            </a:r>
            <a:r>
              <a:rPr lang="en-US" sz="1863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(Coordinator)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University of Berlin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Norwegian University of Science &amp; Technology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University of Udine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University of Zaragoza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University of Pamplona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Centre National de la Recherche Scientifique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Luxembourg Institute of Science &amp; Technology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Aitiip Technology Center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MEDISEN R&amp;D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Europe For Business Ltd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MGM Star Construct SRL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Kemcristal SRL</a:t>
            </a:r>
          </a:p>
          <a:p>
            <a:pPr algn="just">
              <a:lnSpc>
                <a:spcPts val="2608"/>
              </a:lnSpc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BEIA Cercetare SRL</a:t>
            </a:r>
          </a:p>
          <a:p>
            <a:pPr algn="just">
              <a:lnSpc>
                <a:spcPts val="2608"/>
              </a:lnSpc>
              <a:spcBef>
                <a:spcPct val="0"/>
              </a:spcBef>
            </a:pPr>
            <a:r>
              <a:rPr lang="en-US" sz="1863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ChiralVision B.V.</a:t>
            </a:r>
          </a:p>
        </p:txBody>
      </p:sp>
      <p:sp>
        <p:nvSpPr>
          <p:cNvPr id="61" name="Freeform 61"/>
          <p:cNvSpPr/>
          <p:nvPr/>
        </p:nvSpPr>
        <p:spPr>
          <a:xfrm>
            <a:off x="8766210" y="8284318"/>
            <a:ext cx="173347" cy="173347"/>
          </a:xfrm>
          <a:custGeom>
            <a:avLst/>
            <a:gdLst/>
            <a:ahLst/>
            <a:cxnLst/>
            <a:rect l="l" t="t" r="r" b="b"/>
            <a:pathLst>
              <a:path w="173347" h="173347">
                <a:moveTo>
                  <a:pt x="0" y="0"/>
                </a:moveTo>
                <a:lnTo>
                  <a:pt x="173348" y="0"/>
                </a:lnTo>
                <a:lnTo>
                  <a:pt x="173348" y="173348"/>
                </a:lnTo>
                <a:lnTo>
                  <a:pt x="0" y="17334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TextBox 62"/>
          <p:cNvSpPr txBox="1"/>
          <p:nvPr/>
        </p:nvSpPr>
        <p:spPr>
          <a:xfrm>
            <a:off x="15879467" y="4256800"/>
            <a:ext cx="1753496" cy="63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2329" b="1" spc="-46">
                <a:solidFill>
                  <a:srgbClr val="CD22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Universities</a:t>
            </a:r>
          </a:p>
          <a:p>
            <a:pPr algn="l">
              <a:lnSpc>
                <a:spcPts val="2538"/>
              </a:lnSpc>
            </a:pPr>
            <a:r>
              <a:rPr lang="en-US" sz="2329" b="1" spc="-46">
                <a:solidFill>
                  <a:srgbClr val="CD22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&amp; HEIs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5879467" y="6961932"/>
            <a:ext cx="1538850" cy="9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2329" b="1" spc="-46">
                <a:solidFill>
                  <a:srgbClr val="338AF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SMEs</a:t>
            </a:r>
          </a:p>
          <a:p>
            <a:pPr algn="l">
              <a:lnSpc>
                <a:spcPts val="2538"/>
              </a:lnSpc>
            </a:pPr>
            <a:r>
              <a:rPr lang="en-US" sz="2329" b="1" spc="-46">
                <a:solidFill>
                  <a:srgbClr val="338AF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&amp; Industry</a:t>
            </a:r>
          </a:p>
          <a:p>
            <a:pPr algn="l">
              <a:lnSpc>
                <a:spcPts val="2538"/>
              </a:lnSpc>
            </a:pPr>
            <a:r>
              <a:rPr lang="en-US" sz="2329" b="1" spc="-46">
                <a:solidFill>
                  <a:srgbClr val="338AF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Partners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5879467" y="5789694"/>
            <a:ext cx="1916870" cy="77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1"/>
              </a:lnSpc>
            </a:pPr>
            <a:r>
              <a:rPr lang="en-US" sz="1863" b="1" spc="-37">
                <a:solidFill>
                  <a:srgbClr val="018D4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Research &amp; Technology Institutes</a:t>
            </a:r>
          </a:p>
        </p:txBody>
      </p:sp>
      <p:grpSp>
        <p:nvGrpSpPr>
          <p:cNvPr id="65" name="Group 65"/>
          <p:cNvGrpSpPr/>
          <p:nvPr/>
        </p:nvGrpSpPr>
        <p:grpSpPr>
          <a:xfrm rot="5400000">
            <a:off x="14395151" y="4504862"/>
            <a:ext cx="2130906" cy="119511"/>
            <a:chOff x="0" y="0"/>
            <a:chExt cx="240952" cy="13514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40952" cy="13514"/>
            </a:xfrm>
            <a:custGeom>
              <a:avLst/>
              <a:gdLst/>
              <a:ahLst/>
              <a:cxnLst/>
              <a:rect l="l" t="t" r="r" b="b"/>
              <a:pathLst>
                <a:path w="240952" h="13514">
                  <a:moveTo>
                    <a:pt x="0" y="0"/>
                  </a:moveTo>
                  <a:lnTo>
                    <a:pt x="240952" y="0"/>
                  </a:lnTo>
                  <a:lnTo>
                    <a:pt x="240952" y="13514"/>
                  </a:lnTo>
                  <a:lnTo>
                    <a:pt x="0" y="13514"/>
                  </a:lnTo>
                  <a:close/>
                </a:path>
              </a:pathLst>
            </a:custGeom>
            <a:solidFill>
              <a:srgbClr val="CD22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28575"/>
              <a:ext cx="240952" cy="42089"/>
            </a:xfrm>
            <a:prstGeom prst="rect">
              <a:avLst/>
            </a:prstGeom>
          </p:spPr>
          <p:txBody>
            <a:bodyPr lIns="49523" tIns="49523" rIns="49523" bIns="49523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 rot="5400000">
            <a:off x="15058616" y="6104038"/>
            <a:ext cx="803976" cy="119511"/>
            <a:chOff x="0" y="0"/>
            <a:chExt cx="90910" cy="1351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90910" cy="13514"/>
            </a:xfrm>
            <a:custGeom>
              <a:avLst/>
              <a:gdLst/>
              <a:ahLst/>
              <a:cxnLst/>
              <a:rect l="l" t="t" r="r" b="b"/>
              <a:pathLst>
                <a:path w="90910" h="13514">
                  <a:moveTo>
                    <a:pt x="0" y="0"/>
                  </a:moveTo>
                  <a:lnTo>
                    <a:pt x="90910" y="0"/>
                  </a:lnTo>
                  <a:lnTo>
                    <a:pt x="90910" y="13514"/>
                  </a:lnTo>
                  <a:lnTo>
                    <a:pt x="0" y="13514"/>
                  </a:lnTo>
                  <a:close/>
                </a:path>
              </a:pathLst>
            </a:custGeom>
            <a:solidFill>
              <a:srgbClr val="018D4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28575"/>
              <a:ext cx="90910" cy="42089"/>
            </a:xfrm>
            <a:prstGeom prst="rect">
              <a:avLst/>
            </a:prstGeom>
          </p:spPr>
          <p:txBody>
            <a:bodyPr lIns="49523" tIns="49523" rIns="49523" bIns="49523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5400000">
            <a:off x="14722064" y="7386532"/>
            <a:ext cx="1477080" cy="119511"/>
            <a:chOff x="0" y="0"/>
            <a:chExt cx="167021" cy="13514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67021" cy="13514"/>
            </a:xfrm>
            <a:custGeom>
              <a:avLst/>
              <a:gdLst/>
              <a:ahLst/>
              <a:cxnLst/>
              <a:rect l="l" t="t" r="r" b="b"/>
              <a:pathLst>
                <a:path w="167021" h="13514">
                  <a:moveTo>
                    <a:pt x="0" y="0"/>
                  </a:moveTo>
                  <a:lnTo>
                    <a:pt x="167021" y="0"/>
                  </a:lnTo>
                  <a:lnTo>
                    <a:pt x="167021" y="13514"/>
                  </a:lnTo>
                  <a:lnTo>
                    <a:pt x="0" y="13514"/>
                  </a:lnTo>
                  <a:close/>
                </a:path>
              </a:pathLst>
            </a:custGeom>
            <a:solidFill>
              <a:srgbClr val="338AF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28575"/>
              <a:ext cx="167021" cy="42089"/>
            </a:xfrm>
            <a:prstGeom prst="rect">
              <a:avLst/>
            </a:prstGeom>
          </p:spPr>
          <p:txBody>
            <a:bodyPr lIns="49523" tIns="49523" rIns="49523" bIns="49523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45373" y="2245878"/>
            <a:ext cx="4080597" cy="6129426"/>
            <a:chOff x="0" y="0"/>
            <a:chExt cx="583566" cy="8765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83566" cy="876569"/>
            </a:xfrm>
            <a:custGeom>
              <a:avLst/>
              <a:gdLst/>
              <a:ahLst/>
              <a:cxnLst/>
              <a:rect l="l" t="t" r="r" b="b"/>
              <a:pathLst>
                <a:path w="583566" h="876569">
                  <a:moveTo>
                    <a:pt x="0" y="0"/>
                  </a:moveTo>
                  <a:lnTo>
                    <a:pt x="583566" y="0"/>
                  </a:lnTo>
                  <a:lnTo>
                    <a:pt x="583566" y="876569"/>
                  </a:lnTo>
                  <a:lnTo>
                    <a:pt x="0" y="876569"/>
                  </a:lnTo>
                  <a:close/>
                </a:path>
              </a:pathLst>
            </a:custGeom>
            <a:blipFill>
              <a:blip r:embed="rId8"/>
              <a:stretch>
                <a:fillRect l="-62727" r="-6272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09289" y="1401286"/>
            <a:ext cx="76331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Expected outcomes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09289" y="3335946"/>
            <a:ext cx="8599544" cy="533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PMO set: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well-characterised nanoreactors with known properties, so others can reproduce and compare them.</a:t>
            </a:r>
          </a:p>
          <a:p>
            <a:pPr algn="l">
              <a:lnSpc>
                <a:spcPts val="130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Ready demonstrators: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adsorbents for water cleaning, photocatalysts for pollutant breakdown, active packaging samples and gas/electrochemical biosensor prototypes for clinical or environmental use.</a:t>
            </a:r>
          </a:p>
          <a:p>
            <a:pPr algn="l">
              <a:lnSpc>
                <a:spcPts val="130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Open data and training materials: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shared on trusted repositories so other researchers and companies can build on them.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09289" y="2342506"/>
            <a:ext cx="763316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Concrete deliverables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36938" y="263780"/>
            <a:ext cx="2255713" cy="807312"/>
          </a:xfrm>
          <a:custGeom>
            <a:avLst/>
            <a:gdLst/>
            <a:ahLst/>
            <a:cxnLst/>
            <a:rect l="l" t="t" r="r" b="b"/>
            <a:pathLst>
              <a:path w="2255713" h="807312">
                <a:moveTo>
                  <a:pt x="0" y="0"/>
                </a:moveTo>
                <a:lnTo>
                  <a:pt x="2255713" y="0"/>
                </a:lnTo>
                <a:lnTo>
                  <a:pt x="2255713" y="807312"/>
                </a:lnTo>
                <a:lnTo>
                  <a:pt x="0" y="80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1" r="-642" b="-898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27192" y="-1292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2362869">
            <a:off x="-3516326" y="-2149661"/>
            <a:ext cx="5616735" cy="4826881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2362869">
            <a:off x="-2921021" y="-1638071"/>
            <a:ext cx="4426125" cy="3803701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F4D06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9547" tIns="59547" rIns="59547" bIns="59547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876921">
            <a:off x="17395826" y="3388966"/>
            <a:ext cx="3423514" cy="3423514"/>
          </a:xfrm>
          <a:custGeom>
            <a:avLst/>
            <a:gdLst/>
            <a:ahLst/>
            <a:cxnLst/>
            <a:rect l="l" t="t" r="r" b="b"/>
            <a:pathLst>
              <a:path w="3423514" h="3423514">
                <a:moveTo>
                  <a:pt x="0" y="0"/>
                </a:moveTo>
                <a:lnTo>
                  <a:pt x="3423514" y="0"/>
                </a:lnTo>
                <a:lnTo>
                  <a:pt x="3423514" y="3423514"/>
                </a:lnTo>
                <a:lnTo>
                  <a:pt x="0" y="3423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806439">
            <a:off x="16996689" y="4873514"/>
            <a:ext cx="4549357" cy="3909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806439">
            <a:off x="17478865" y="5287884"/>
            <a:ext cx="3585005" cy="3080863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ln w="152400" cap="sq">
              <a:solidFill>
                <a:srgbClr val="9DD9D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372600"/>
            <a:ext cx="18288000" cy="914400"/>
            <a:chOff x="0" y="0"/>
            <a:chExt cx="4816593" cy="240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6592" cy="240830"/>
            </a:xfrm>
            <a:custGeom>
              <a:avLst/>
              <a:gdLst/>
              <a:ahLst/>
              <a:cxnLst/>
              <a:rect l="l" t="t" r="r" b="b"/>
              <a:pathLst>
                <a:path w="4816592" h="240830">
                  <a:moveTo>
                    <a:pt x="0" y="0"/>
                  </a:moveTo>
                  <a:lnTo>
                    <a:pt x="4816592" y="0"/>
                  </a:lnTo>
                  <a:lnTo>
                    <a:pt x="4816592" y="240830"/>
                  </a:lnTo>
                  <a:lnTo>
                    <a:pt x="0" y="240830"/>
                  </a:lnTo>
                  <a:close/>
                </a:path>
              </a:pathLst>
            </a:custGeom>
            <a:solidFill>
              <a:srgbClr val="FE871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6593" cy="269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9624" y="9498710"/>
            <a:ext cx="2979451" cy="662928"/>
            <a:chOff x="0" y="0"/>
            <a:chExt cx="4204309" cy="9354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04335" cy="935482"/>
            </a:xfrm>
            <a:custGeom>
              <a:avLst/>
              <a:gdLst/>
              <a:ahLst/>
              <a:cxnLst/>
              <a:rect l="l" t="t" r="r" b="b"/>
              <a:pathLst>
                <a:path w="4204335" h="935482">
                  <a:moveTo>
                    <a:pt x="0" y="0"/>
                  </a:moveTo>
                  <a:lnTo>
                    <a:pt x="4204335" y="0"/>
                  </a:lnTo>
                  <a:lnTo>
                    <a:pt x="4204335" y="935482"/>
                  </a:lnTo>
                  <a:lnTo>
                    <a:pt x="0" y="93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87165" y="2035024"/>
            <a:ext cx="5749095" cy="6230317"/>
            <a:chOff x="0" y="0"/>
            <a:chExt cx="812800" cy="88083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80835"/>
            </a:xfrm>
            <a:custGeom>
              <a:avLst/>
              <a:gdLst/>
              <a:ahLst/>
              <a:cxnLst/>
              <a:rect l="l" t="t" r="r" b="b"/>
              <a:pathLst>
                <a:path w="812800" h="880835">
                  <a:moveTo>
                    <a:pt x="0" y="0"/>
                  </a:moveTo>
                  <a:lnTo>
                    <a:pt x="812800" y="0"/>
                  </a:lnTo>
                  <a:lnTo>
                    <a:pt x="812800" y="880835"/>
                  </a:lnTo>
                  <a:lnTo>
                    <a:pt x="0" y="880835"/>
                  </a:lnTo>
                  <a:close/>
                </a:path>
              </a:pathLst>
            </a:custGeom>
            <a:blipFill>
              <a:blip r:embed="rId8"/>
              <a:stretch>
                <a:fillRect l="-31328" r="-313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36385" y="1506061"/>
            <a:ext cx="965715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b="1">
                <a:solidFill>
                  <a:srgbClr val="392F5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Expected outcomes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36385" y="2487771"/>
            <a:ext cx="965715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Concrete deliverables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44000" y="3549833"/>
            <a:ext cx="7460619" cy="471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Sustainability and cost reports: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LCA and LCC analyses will show which synthesis and application routes have the lowest environmental footprint and the best economic prospects.</a:t>
            </a:r>
          </a:p>
          <a:p>
            <a:pPr algn="l">
              <a:lnSpc>
                <a:spcPts val="1300"/>
              </a:lnSpc>
            </a:pPr>
            <a:endParaRPr lang="en-US" sz="2600">
              <a:solidFill>
                <a:srgbClr val="392F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61357" lvl="1" indent="-280678" algn="l">
              <a:lnSpc>
                <a:spcPts val="3640"/>
              </a:lnSpc>
              <a:buFont typeface="Arial"/>
              <a:buChar char="•"/>
            </a:pPr>
            <a:r>
              <a:rPr lang="en-US" sz="2600" b="1">
                <a:solidFill>
                  <a:srgbClr val="FF881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Trained people and new partnerships:</a:t>
            </a:r>
            <a:r>
              <a:rPr lang="en-US" sz="2600">
                <a:solidFill>
                  <a:srgbClr val="392F5A"/>
                </a:solidFill>
                <a:latin typeface="Montserrat"/>
                <a:ea typeface="Montserrat"/>
                <a:cs typeface="Montserrat"/>
                <a:sym typeface="Montserrat"/>
              </a:rPr>
              <a:t> Early-career researchers will gain hands-on experience through secondments, setting up new links between universities and SMEs ready for pilot projects.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509841" y="9498421"/>
            <a:ext cx="2482810" cy="64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NANOEMCA Project</a:t>
            </a:r>
          </a:p>
          <a:p>
            <a:pPr algn="r">
              <a:lnSpc>
                <a:spcPts val="1750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Call: HORIZON-MSCA-SE-2024</a:t>
            </a:r>
          </a:p>
          <a:p>
            <a:pPr algn="r">
              <a:lnSpc>
                <a:spcPts val="1751"/>
              </a:lnSpc>
            </a:pPr>
            <a:r>
              <a:rPr lang="en-US" sz="125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GA No. 101235833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5400ed-35c5-4de9-82cf-2e8e530cbfa7" xsi:nil="true"/>
    <lcf76f155ced4ddcb4097134ff3c332f xmlns="d60f4d4f-df0d-496d-be37-3409151b0e2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F8C3A58503A468B313D614F60A62E" ma:contentTypeVersion="12" ma:contentTypeDescription="Create a new document." ma:contentTypeScope="" ma:versionID="8330e207bf96329e63c6ca91edab7302">
  <xsd:schema xmlns:xsd="http://www.w3.org/2001/XMLSchema" xmlns:xs="http://www.w3.org/2001/XMLSchema" xmlns:p="http://schemas.microsoft.com/office/2006/metadata/properties" xmlns:ns2="d60f4d4f-df0d-496d-be37-3409151b0e22" xmlns:ns3="555400ed-35c5-4de9-82cf-2e8e530cbfa7" targetNamespace="http://schemas.microsoft.com/office/2006/metadata/properties" ma:root="true" ma:fieldsID="75b1c9a82dd0d96cafd99342049fc810" ns2:_="" ns3:_="">
    <xsd:import namespace="d60f4d4f-df0d-496d-be37-3409151b0e22"/>
    <xsd:import namespace="555400ed-35c5-4de9-82cf-2e8e530cb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f4d4f-df0d-496d-be37-3409151b0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faefc4-c9f4-4919-b81d-493f6af8f2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400ed-35c5-4de9-82cf-2e8e530cbfa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675d83-92c4-4bf6-81dc-ccbca0e34f7d}" ma:internalName="TaxCatchAll" ma:showField="CatchAllData" ma:web="555400ed-35c5-4de9-82cf-2e8e530cbf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C4721B-2180-4968-BA49-69F9680F0D60}">
  <ds:schemaRefs>
    <ds:schemaRef ds:uri="d60f4d4f-df0d-496d-be37-3409151b0e22"/>
    <ds:schemaRef ds:uri="555400ed-35c5-4de9-82cf-2e8e530cbfa7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04B0CB9-C5D6-4624-A2F7-5F41C7A1D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0f4d4f-df0d-496d-be37-3409151b0e22"/>
    <ds:schemaRef ds:uri="555400ed-35c5-4de9-82cf-2e8e530cbf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46050-17CE-4C1E-B865-2ABE785AA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787</Words>
  <Application>Microsoft Office PowerPoint</Application>
  <PresentationFormat>Custom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Montserrat Bold</vt:lpstr>
      <vt:lpstr>Montserrat</vt:lpstr>
      <vt:lpstr>Montserrat Medium</vt:lpstr>
      <vt:lpstr>Arial</vt:lpstr>
      <vt:lpstr>Calibri</vt:lpstr>
      <vt:lpstr>Open Sans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NANOEMCA_Project Presentation PPT</dc:title>
  <dc:creator>Razvan.ONOFREI</dc:creator>
  <cp:lastModifiedBy>Razvan Sorin ONOFREI (24760)</cp:lastModifiedBy>
  <cp:revision>3</cp:revision>
  <dcterms:created xsi:type="dcterms:W3CDTF">2006-08-16T00:00:00Z</dcterms:created>
  <dcterms:modified xsi:type="dcterms:W3CDTF">2026-05-04T08:11:07Z</dcterms:modified>
  <dc:identifier>DAHFaaSx42A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0x010100004F8C3A58503A468B313D614F60A62E</vt:lpwstr>
  </property>
</Properties>
</file>